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9" r:id="rId3"/>
    <p:sldId id="284" r:id="rId4"/>
    <p:sldId id="263" r:id="rId5"/>
    <p:sldId id="312" r:id="rId6"/>
    <p:sldId id="285" r:id="rId7"/>
    <p:sldId id="290" r:id="rId8"/>
    <p:sldId id="292" r:id="rId9"/>
    <p:sldId id="293" r:id="rId10"/>
    <p:sldId id="286" r:id="rId11"/>
    <p:sldId id="294" r:id="rId12"/>
    <p:sldId id="295" r:id="rId13"/>
    <p:sldId id="296" r:id="rId14"/>
    <p:sldId id="297" r:id="rId15"/>
    <p:sldId id="298" r:id="rId16"/>
    <p:sldId id="299" r:id="rId17"/>
    <p:sldId id="305" r:id="rId18"/>
    <p:sldId id="308" r:id="rId19"/>
    <p:sldId id="307" r:id="rId20"/>
    <p:sldId id="300" r:id="rId21"/>
    <p:sldId id="302" r:id="rId22"/>
    <p:sldId id="303" r:id="rId23"/>
    <p:sldId id="304" r:id="rId24"/>
    <p:sldId id="306" r:id="rId25"/>
    <p:sldId id="309" r:id="rId26"/>
    <p:sldId id="310" r:id="rId27"/>
    <p:sldId id="311" r:id="rId28"/>
    <p:sldId id="314" r:id="rId29"/>
    <p:sldId id="315" r:id="rId30"/>
    <p:sldId id="317" r:id="rId31"/>
    <p:sldId id="313" r:id="rId32"/>
    <p:sldId id="318" r:id="rId33"/>
    <p:sldId id="319" r:id="rId34"/>
    <p:sldId id="287" r:id="rId35"/>
    <p:sldId id="260" r:id="rId36"/>
    <p:sldId id="288" r:id="rId37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B3CD"/>
    <a:srgbClr val="1B4367"/>
    <a:srgbClr val="2980B4"/>
    <a:srgbClr val="1D4865"/>
    <a:srgbClr val="1D4971"/>
    <a:srgbClr val="83C2DB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906" autoAdjust="0"/>
  </p:normalViewPr>
  <p:slideViewPr>
    <p:cSldViewPr snapToGrid="0">
      <p:cViewPr varScale="1">
        <p:scale>
          <a:sx n="104" d="100"/>
          <a:sy n="104" d="100"/>
        </p:scale>
        <p:origin x="814" y="4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719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497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0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082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48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fake_job_postings_train.csv</a:t>
            </a:r>
            <a:r>
              <a:rPr lang="zh-CN" altLang="en-US" sz="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数据集包含</a:t>
            </a:r>
            <a:r>
              <a:rPr lang="en-US" altLang="zh-CN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18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列，其中</a:t>
            </a:r>
            <a:r>
              <a:rPr lang="en-US" altLang="zh-CN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列为特征。</a:t>
            </a:r>
            <a:r>
              <a:rPr lang="en-US" altLang="zh-CN" sz="9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company_profile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description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requirements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benefits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个文本信息，其余</a:t>
            </a:r>
            <a:r>
              <a:rPr lang="en-US" altLang="zh-CN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列为表格信息。</a:t>
            </a:r>
            <a:endParaRPr lang="en-US" altLang="zh-CN" sz="9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593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17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956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87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307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606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536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991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286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543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8615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7282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87600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管道机制</a:t>
            </a:r>
            <a:r>
              <a:rPr lang="en-US" altLang="zh-CN" dirty="0"/>
              <a:t>pipeline</a:t>
            </a:r>
            <a:r>
              <a:rPr lang="zh-CN" altLang="en-US" dirty="0"/>
              <a:t>是编程技巧，实现了全部步骤的流式化封装和管理。出现原因：实验过程中会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重复利用某些参数，比如对训练集特征构造后还要对测试集进行特征构造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二者必须使用相同的参数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853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管道机制</a:t>
            </a:r>
            <a:r>
              <a:rPr lang="en-US" altLang="zh-CN" dirty="0"/>
              <a:t>pipeline</a:t>
            </a:r>
            <a:r>
              <a:rPr lang="zh-CN" altLang="en-US" dirty="0"/>
              <a:t>是编程技巧，实现流式化封装。出现原因：实验过程中会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重复利用某些参数，比如对训练集特征构造后还要对测试集进行特征构造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二者必须使用相同的参数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315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6707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6817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9461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041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050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14042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4088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796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406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3238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379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34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973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443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766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fake_job_postings_train.csv</a:t>
            </a:r>
            <a:r>
              <a:rPr lang="zh-CN" altLang="en-US" sz="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数据集包含</a:t>
            </a:r>
            <a:r>
              <a:rPr lang="en-US" altLang="zh-CN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18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列，其中</a:t>
            </a:r>
            <a:r>
              <a:rPr lang="en-US" altLang="zh-CN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列为特征。</a:t>
            </a:r>
            <a:r>
              <a:rPr lang="en-US" altLang="zh-CN" sz="9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company_profile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description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requirements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benefits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个文本信息，其余</a:t>
            </a:r>
            <a:r>
              <a:rPr lang="en-US" altLang="zh-CN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列为表格信息。</a:t>
            </a:r>
            <a:endParaRPr lang="en-US" altLang="zh-CN" sz="9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29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fake_job_postings_train.csv</a:t>
            </a:r>
            <a:r>
              <a:rPr lang="zh-CN" altLang="en-US" sz="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数据集包含</a:t>
            </a:r>
            <a:r>
              <a:rPr lang="en-US" altLang="zh-CN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18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列，其中</a:t>
            </a:r>
            <a:r>
              <a:rPr lang="en-US" altLang="zh-CN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列为特征。</a:t>
            </a:r>
            <a:r>
              <a:rPr lang="en-US" altLang="zh-CN" sz="9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company_profile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description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requirements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benefits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个文本信息，其余</a:t>
            </a:r>
            <a:r>
              <a:rPr lang="en-US" altLang="zh-CN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列为表格信息。</a:t>
            </a:r>
            <a:endParaRPr lang="en-US" altLang="zh-CN" sz="9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326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87498" y="1151418"/>
            <a:ext cx="6185050" cy="13003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1B4367"/>
                </a:solidFill>
                <a:cs typeface="+mn-ea"/>
                <a:sym typeface="+mn-lt"/>
              </a:rPr>
              <a:t>2020</a:t>
            </a:r>
            <a:r>
              <a:rPr lang="zh-CN" altLang="en-US" sz="4000" b="1" dirty="0" smtClean="0">
                <a:solidFill>
                  <a:srgbClr val="1B4367"/>
                </a:solidFill>
                <a:cs typeface="+mn-ea"/>
                <a:sym typeface="+mn-lt"/>
              </a:rPr>
              <a:t>年虚假职位招聘预测竞赛</a:t>
            </a:r>
            <a:r>
              <a:rPr lang="zh-CN" altLang="en-US" sz="4000" b="1" dirty="0">
                <a:solidFill>
                  <a:srgbClr val="1B4367"/>
                </a:solidFill>
                <a:cs typeface="+mn-ea"/>
                <a:sym typeface="+mn-lt"/>
              </a:rPr>
              <a:t>汇报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269AE0FE-6FE3-4D2D-8365-1BBF3491C6AD}"/>
              </a:ext>
            </a:extLst>
          </p:cNvPr>
          <p:cNvSpPr txBox="1"/>
          <p:nvPr/>
        </p:nvSpPr>
        <p:spPr>
          <a:xfrm>
            <a:off x="4400550" y="4252025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800" b="1" dirty="0">
                <a:latin typeface="+mn-ea"/>
              </a:rPr>
              <a:t>汇报时间：</a:t>
            </a:r>
            <a:r>
              <a:rPr lang="en-US" altLang="zh-CN" sz="1800" b="1" dirty="0">
                <a:latin typeface="+mn-ea"/>
              </a:rPr>
              <a:t>2020</a:t>
            </a:r>
            <a:r>
              <a:rPr lang="zh-CN" altLang="en-US" sz="1800" b="1" dirty="0">
                <a:latin typeface="+mn-ea"/>
              </a:rPr>
              <a:t>年</a:t>
            </a:r>
            <a:r>
              <a:rPr lang="en-US" altLang="zh-CN" sz="1800" b="1" dirty="0">
                <a:latin typeface="+mn-ea"/>
              </a:rPr>
              <a:t>12</a:t>
            </a:r>
            <a:r>
              <a:rPr lang="zh-CN" altLang="en-US" sz="1800" b="1" dirty="0">
                <a:latin typeface="+mn-ea"/>
              </a:rPr>
              <a:t>月</a:t>
            </a:r>
            <a:r>
              <a:rPr lang="en-US" altLang="zh-CN" sz="1800" b="1" dirty="0">
                <a:latin typeface="+mn-ea"/>
              </a:rPr>
              <a:t>2</a:t>
            </a:r>
            <a:r>
              <a:rPr lang="zh-CN" altLang="en-US" sz="1800" b="1" dirty="0">
                <a:latin typeface="+mn-ea"/>
              </a:rPr>
              <a:t>日</a:t>
            </a:r>
            <a:endParaRPr lang="en-US" altLang="zh-CN" sz="1800" b="1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FF10BDC-52B4-4CA1-B942-299DBE1EACDA}"/>
              </a:ext>
            </a:extLst>
          </p:cNvPr>
          <p:cNvSpPr txBox="1"/>
          <p:nvPr/>
        </p:nvSpPr>
        <p:spPr>
          <a:xfrm>
            <a:off x="4400550" y="3839711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800" b="1" dirty="0">
                <a:latin typeface="+mn-ea"/>
              </a:rPr>
              <a:t>研究方向：复杂系统与复杂网络</a:t>
            </a:r>
            <a:endParaRPr lang="en-US" altLang="zh-CN" sz="18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EF5E1BCF-4085-48A9-92DA-697AE58A24FE}"/>
              </a:ext>
            </a:extLst>
          </p:cNvPr>
          <p:cNvSpPr txBox="1"/>
          <p:nvPr/>
        </p:nvSpPr>
        <p:spPr>
          <a:xfrm>
            <a:off x="4400550" y="2638618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+mn-ea"/>
              </a:rPr>
              <a:t>汇 报 人：  李佳旭</a:t>
            </a:r>
            <a:endParaRPr lang="en-US" altLang="zh-CN" sz="18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0A92380B-C736-4F24-8D8B-CF0D4C7B860C}"/>
              </a:ext>
            </a:extLst>
          </p:cNvPr>
          <p:cNvSpPr txBox="1"/>
          <p:nvPr/>
        </p:nvSpPr>
        <p:spPr>
          <a:xfrm>
            <a:off x="4400550" y="3428792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800" b="1" dirty="0">
                <a:latin typeface="+mn-ea"/>
              </a:rPr>
              <a:t>导      师： 吕欣  教授</a:t>
            </a:r>
            <a:endParaRPr lang="en-US" altLang="zh-CN" sz="1800" b="1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4D1D0D8D-C357-4BCF-B766-E2D435EBFC34}"/>
              </a:ext>
            </a:extLst>
          </p:cNvPr>
          <p:cNvSpPr txBox="1"/>
          <p:nvPr/>
        </p:nvSpPr>
        <p:spPr>
          <a:xfrm>
            <a:off x="4400550" y="3059460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+mn-ea"/>
              </a:rPr>
              <a:t>学      号：  </a:t>
            </a:r>
            <a:r>
              <a:rPr lang="en-US" altLang="zh-CN" sz="1800" b="1" dirty="0">
                <a:latin typeface="+mn-ea"/>
              </a:rPr>
              <a:t>20063047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6" grpId="0"/>
      <p:bldP spid="9" grpId="0"/>
      <p:bldP spid="8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实验过程</a:t>
            </a:r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/>
      <p:bldP spid="10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总体思路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E823B3FD-452C-4736-9A87-788CE911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15" y="505022"/>
            <a:ext cx="5431285" cy="4458741"/>
          </a:xfrm>
          <a:prstGeom prst="rect">
            <a:avLst/>
          </a:prstGeom>
          <a:ln w="57150" cap="rnd">
            <a:solidFill>
              <a:schemeClr val="accent4">
                <a:lumMod val="60000"/>
                <a:lumOff val="40000"/>
              </a:schemeClr>
            </a:solidFill>
            <a:round/>
          </a:ln>
        </p:spPr>
      </p:pic>
    </p:spTree>
    <p:extLst>
      <p:ext uri="{BB962C8B-B14F-4D97-AF65-F5344CB8AC3E}">
        <p14:creationId xmlns:p14="http://schemas.microsoft.com/office/powerpoint/2010/main" val="10865180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20588"/>
            <a:ext cx="2634309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3.1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lang="zh-CN" altLang="en-US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初识数据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7070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179D3F6-3CF5-4262-B27D-69E13E189D7E}"/>
              </a:ext>
            </a:extLst>
          </p:cNvPr>
          <p:cNvSpPr txBox="1"/>
          <p:nvPr/>
        </p:nvSpPr>
        <p:spPr>
          <a:xfrm>
            <a:off x="716110" y="842633"/>
            <a:ext cx="7542065" cy="2261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特征分类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按照常见的属性类型，将数据集中的特征分为以下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类：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二进制特征（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bin_features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标称特征（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cat_features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文本特征（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text_features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复杂特征（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complex_features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C77B45A-26C7-41B5-ADC8-720321B709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2" t="4458" r="4922" b="6158"/>
          <a:stretch/>
        </p:blipFill>
        <p:spPr>
          <a:xfrm>
            <a:off x="885825" y="3286330"/>
            <a:ext cx="7215188" cy="159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8448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20588"/>
            <a:ext cx="2634309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3.1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lang="zh-CN" altLang="en-US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初识数据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7070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179D3F6-3CF5-4262-B27D-69E13E189D7E}"/>
              </a:ext>
            </a:extLst>
          </p:cNvPr>
          <p:cNvSpPr txBox="1"/>
          <p:nvPr/>
        </p:nvSpPr>
        <p:spPr>
          <a:xfrm>
            <a:off x="716110" y="742946"/>
            <a:ext cx="7542065" cy="189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简单的数据统计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了解标签列的分类状况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8BE016C-CA47-4664-8D1D-F9E0BEF66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926"/>
          <a:stretch/>
        </p:blipFill>
        <p:spPr>
          <a:xfrm>
            <a:off x="716111" y="1545896"/>
            <a:ext cx="3298678" cy="10917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BC00F78-BCBC-48B2-A7B3-003B1F9BBB8A}"/>
              </a:ext>
            </a:extLst>
          </p:cNvPr>
          <p:cNvSpPr txBox="1"/>
          <p:nvPr/>
        </p:nvSpPr>
        <p:spPr>
          <a:xfrm>
            <a:off x="716110" y="2698744"/>
            <a:ext cx="4572000" cy="414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了解训练集和测试集数据框的基本信息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520992D4-21A1-4789-9BD8-2CFDA3C88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527" y="1041065"/>
            <a:ext cx="2920059" cy="37302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F8717130-31DE-4CF7-98EC-BD524812FEB9}"/>
              </a:ext>
            </a:extLst>
          </p:cNvPr>
          <p:cNvSpPr/>
          <p:nvPr/>
        </p:nvSpPr>
        <p:spPr>
          <a:xfrm>
            <a:off x="6729413" y="1978819"/>
            <a:ext cx="828675" cy="279252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2331113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20588"/>
            <a:ext cx="2634309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3.1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lang="zh-CN" altLang="en-US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初识数据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7070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179D3F6-3CF5-4262-B27D-69E13E189D7E}"/>
              </a:ext>
            </a:extLst>
          </p:cNvPr>
          <p:cNvSpPr txBox="1"/>
          <p:nvPr/>
        </p:nvSpPr>
        <p:spPr>
          <a:xfrm>
            <a:off x="716110" y="742946"/>
            <a:ext cx="7542065" cy="189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简单的数据统计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二进制特征的统计特性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F1D1B5F-9FCC-4F76-8DA2-0C6A8BB8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372" y="1507766"/>
            <a:ext cx="3955256" cy="314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0044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20588"/>
            <a:ext cx="2634309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3.1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lang="zh-CN" altLang="en-US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初识数据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7070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179D3F6-3CF5-4262-B27D-69E13E189D7E}"/>
              </a:ext>
            </a:extLst>
          </p:cNvPr>
          <p:cNvSpPr txBox="1"/>
          <p:nvPr/>
        </p:nvSpPr>
        <p:spPr>
          <a:xfrm>
            <a:off x="800967" y="752387"/>
            <a:ext cx="7542065" cy="189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标签可视化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训练集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fraudulent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列的密度直方图</a:t>
            </a: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DA42F390-7753-43BA-B964-10BB4C2CF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690320"/>
            <a:ext cx="4452938" cy="2995479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B90D4B2C-96A8-4A8D-8CD5-0975D55D3A7F}"/>
              </a:ext>
            </a:extLst>
          </p:cNvPr>
          <p:cNvSpPr/>
          <p:nvPr/>
        </p:nvSpPr>
        <p:spPr>
          <a:xfrm>
            <a:off x="5676397" y="2029325"/>
            <a:ext cx="3004269" cy="17334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4133294-90EF-428B-B61D-C18A79A3CCC3}"/>
              </a:ext>
            </a:extLst>
          </p:cNvPr>
          <p:cNvSpPr/>
          <p:nvPr/>
        </p:nvSpPr>
        <p:spPr>
          <a:xfrm>
            <a:off x="5720521" y="2350963"/>
            <a:ext cx="2916022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StratifiedKFold</a:t>
            </a:r>
            <a:endParaRPr lang="en-US" altLang="zh-CN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  <a:p>
            <a:pPr algn="ctr"/>
            <a:r>
              <a:rPr lang="zh-CN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分层</a:t>
            </a:r>
            <a:r>
              <a:rPr lang="en-US" altLang="zh-CN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K</a:t>
            </a:r>
            <a:r>
              <a:rPr lang="zh-CN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折抽样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xmlns="" id="{60C63F4F-51DC-4C29-8A8E-A860EF18659C}"/>
              </a:ext>
            </a:extLst>
          </p:cNvPr>
          <p:cNvSpPr/>
          <p:nvPr/>
        </p:nvSpPr>
        <p:spPr>
          <a:xfrm>
            <a:off x="4638858" y="2652468"/>
            <a:ext cx="977779" cy="487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467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20588"/>
            <a:ext cx="2634309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3.2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lang="zh-CN" altLang="en-US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数据预处理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7070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179D3F6-3CF5-4262-B27D-69E13E189D7E}"/>
              </a:ext>
            </a:extLst>
          </p:cNvPr>
          <p:cNvSpPr txBox="1"/>
          <p:nvPr/>
        </p:nvSpPr>
        <p:spPr>
          <a:xfrm>
            <a:off x="716110" y="826836"/>
            <a:ext cx="4032059" cy="4108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数据清洗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删除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train set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test set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job_id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列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填充缺失值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填充所有文本特征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text_features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的缺失值：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NAN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被空字符代替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''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填充所有复杂特征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location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的缺失值：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NAN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被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Unpecified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代替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填充复杂特征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salary_range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的缺失值：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NAN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被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’0-0’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代替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填充数据框中剩余的缺失值：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NAN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被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Unpecified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代替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72D6B65-3480-48F3-870C-FC7AAB77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50" y="509101"/>
            <a:ext cx="3478140" cy="407193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A248971-6C76-42A3-8A5D-E93850E0EF9B}"/>
              </a:ext>
            </a:extLst>
          </p:cNvPr>
          <p:cNvSpPr/>
          <p:nvPr/>
        </p:nvSpPr>
        <p:spPr>
          <a:xfrm>
            <a:off x="6919606" y="890261"/>
            <a:ext cx="907256" cy="348223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484537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20588"/>
            <a:ext cx="2634309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3.2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lang="zh-CN" altLang="en-US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数据预处理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7070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179D3F6-3CF5-4262-B27D-69E13E189D7E}"/>
              </a:ext>
            </a:extLst>
          </p:cNvPr>
          <p:cNvSpPr txBox="1"/>
          <p:nvPr/>
        </p:nvSpPr>
        <p:spPr>
          <a:xfrm>
            <a:off x="716110" y="742946"/>
            <a:ext cx="3362747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数据清洗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处理异常值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当列表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salary_range_sep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长度大于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或者小于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时，替换异常值。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当列表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salary_range_sep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元素不是数字时，替换成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[’0’, ‘0’]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2E17D5F-6517-4BC8-9705-C8676119A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320588"/>
            <a:ext cx="4577564" cy="18282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4870BB0C-C162-4B1E-B2C1-2CA6668DB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0" y="2244318"/>
            <a:ext cx="4577565" cy="16739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F5FE4E52-8A9E-4825-9E83-C109E711F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0" y="4101019"/>
            <a:ext cx="3718843" cy="7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1626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20588"/>
            <a:ext cx="2634309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3.2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lang="zh-CN" altLang="en-US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数据预处理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7070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179D3F6-3CF5-4262-B27D-69E13E189D7E}"/>
              </a:ext>
            </a:extLst>
          </p:cNvPr>
          <p:cNvSpPr txBox="1"/>
          <p:nvPr/>
        </p:nvSpPr>
        <p:spPr>
          <a:xfrm>
            <a:off x="716110" y="742946"/>
            <a:ext cx="3362747" cy="226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数据清洗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 startAt="4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处理不一致数据，保证数据一致性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eg.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规范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location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（工作地点）列的数据格式，保证列表数据元素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&gt;=3</a:t>
            </a:r>
          </a:p>
          <a:p>
            <a:pPr algn="just">
              <a:lnSpc>
                <a:spcPct val="150000"/>
              </a:lnSpc>
            </a:pP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82500511-3F92-43D6-A51C-FA5C0A91F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3"/>
          <a:stretch/>
        </p:blipFill>
        <p:spPr>
          <a:xfrm>
            <a:off x="4422806" y="494950"/>
            <a:ext cx="4607472" cy="32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512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20588"/>
            <a:ext cx="2634309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3.2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lang="zh-CN" altLang="en-US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数据预处理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7070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179D3F6-3CF5-4262-B27D-69E13E189D7E}"/>
              </a:ext>
            </a:extLst>
          </p:cNvPr>
          <p:cNvSpPr txBox="1"/>
          <p:nvPr/>
        </p:nvSpPr>
        <p:spPr>
          <a:xfrm>
            <a:off x="716109" y="742946"/>
            <a:ext cx="7555435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数据规范化（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Z-score normalization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数据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(x)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按均值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(μ)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中心化后，再按标准差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(σ)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缩放，数据就会服从为均值为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，方差为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的正态分布（标准正态分布）。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05B17AB-8586-424D-97D8-25934A55C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50" y="2344531"/>
            <a:ext cx="8050500" cy="64461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77F7B7D-2353-4130-81C9-E1EEF906A5F2}"/>
              </a:ext>
            </a:extLst>
          </p:cNvPr>
          <p:cNvSpPr/>
          <p:nvPr/>
        </p:nvSpPr>
        <p:spPr>
          <a:xfrm>
            <a:off x="5176771" y="3463329"/>
            <a:ext cx="22477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Pipeline</a:t>
            </a:r>
            <a:endParaRPr lang="zh-CN" alt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B8DC90F0-34A4-412A-BEF2-4225A32C1702}"/>
              </a:ext>
            </a:extLst>
          </p:cNvPr>
          <p:cNvSpPr/>
          <p:nvPr/>
        </p:nvSpPr>
        <p:spPr>
          <a:xfrm>
            <a:off x="1907429" y="2529805"/>
            <a:ext cx="642824" cy="213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9467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645032" y="1377153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赛题介绍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135755" y="1357339"/>
            <a:ext cx="478533" cy="393570"/>
            <a:chOff x="5640108" y="966369"/>
            <a:chExt cx="476097" cy="391567"/>
          </a:xfrm>
        </p:grpSpPr>
        <p:sp>
          <p:nvSpPr>
            <p:cNvPr id="25" name="椭圆 2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866491" y="2012712"/>
            <a:ext cx="214729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400" b="1" spc="-225" dirty="0">
                <a:solidFill>
                  <a:srgbClr val="1B4367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66491" y="2643910"/>
            <a:ext cx="211315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79" name="文本框 10"/>
          <p:cNvSpPr txBox="1"/>
          <p:nvPr/>
        </p:nvSpPr>
        <p:spPr>
          <a:xfrm>
            <a:off x="5645032" y="2094697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数据集介绍</a:t>
            </a:r>
          </a:p>
        </p:txBody>
      </p:sp>
      <p:grpSp>
        <p:nvGrpSpPr>
          <p:cNvPr id="80" name="组合 79"/>
          <p:cNvGrpSpPr/>
          <p:nvPr/>
        </p:nvGrpSpPr>
        <p:grpSpPr>
          <a:xfrm>
            <a:off x="5135755" y="2074883"/>
            <a:ext cx="478533" cy="393570"/>
            <a:chOff x="5640108" y="966369"/>
            <a:chExt cx="476097" cy="391567"/>
          </a:xfrm>
        </p:grpSpPr>
        <p:sp>
          <p:nvSpPr>
            <p:cNvPr id="81" name="椭圆 80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sp>
        <p:nvSpPr>
          <p:cNvPr id="83" name="文本框 10"/>
          <p:cNvSpPr txBox="1"/>
          <p:nvPr/>
        </p:nvSpPr>
        <p:spPr>
          <a:xfrm>
            <a:off x="5645032" y="2812241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实验过程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5135755" y="2792427"/>
            <a:ext cx="478533" cy="393570"/>
            <a:chOff x="5640108" y="966369"/>
            <a:chExt cx="476097" cy="391567"/>
          </a:xfrm>
        </p:grpSpPr>
        <p:sp>
          <p:nvSpPr>
            <p:cNvPr id="85" name="椭圆 8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sp>
        <p:nvSpPr>
          <p:cNvPr id="87" name="文本框 10"/>
          <p:cNvSpPr txBox="1"/>
          <p:nvPr/>
        </p:nvSpPr>
        <p:spPr>
          <a:xfrm>
            <a:off x="5645032" y="3529785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总结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5135755" y="3509971"/>
            <a:ext cx="478533" cy="393570"/>
            <a:chOff x="5640108" y="966369"/>
            <a:chExt cx="476097" cy="391567"/>
          </a:xfrm>
        </p:grpSpPr>
        <p:sp>
          <p:nvSpPr>
            <p:cNvPr id="89" name="椭圆 8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0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4" name="燕尾形 3"/>
          <p:cNvSpPr/>
          <p:nvPr/>
        </p:nvSpPr>
        <p:spPr>
          <a:xfrm>
            <a:off x="4284324" y="2183489"/>
            <a:ext cx="256853" cy="448435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/>
      <p:bldP spid="3" grpId="0"/>
      <p:bldP spid="79" grpId="0" animBg="1"/>
      <p:bldP spid="83" grpId="0" animBg="1"/>
      <p:bldP spid="87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20588"/>
            <a:ext cx="2634309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3.3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特征工程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7070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179D3F6-3CF5-4262-B27D-69E13E189D7E}"/>
              </a:ext>
            </a:extLst>
          </p:cNvPr>
          <p:cNvSpPr txBox="1"/>
          <p:nvPr/>
        </p:nvSpPr>
        <p:spPr>
          <a:xfrm>
            <a:off x="716110" y="742946"/>
            <a:ext cx="7542065" cy="448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特征构造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遍历所有文本特征列</a:t>
            </a:r>
            <a:r>
              <a:rPr lang="zh-CN" altLang="en-US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文本特征</a:t>
            </a:r>
            <a:r>
              <a:rPr lang="en-US" altLang="zh-CN" sz="1600" b="1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text_features</a:t>
            </a:r>
            <a:r>
              <a:rPr lang="zh-CN" altLang="en-US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如果有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NAN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，则构造新的二进制特征</a:t>
            </a:r>
            <a:r>
              <a:rPr lang="en-US" altLang="zh-CN" sz="1600" b="1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text_feature_specified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NAN-&gt;True-&gt;False-&gt;int:0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。并把新构造的二元特征加入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bin_features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列表。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2A93491-F999-4773-8F06-D72E49D39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64" y="2316459"/>
            <a:ext cx="6965156" cy="220571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4AB0B611-F750-4807-8D60-9D980231A3A0}"/>
              </a:ext>
            </a:extLst>
          </p:cNvPr>
          <p:cNvSpPr/>
          <p:nvPr/>
        </p:nvSpPr>
        <p:spPr>
          <a:xfrm>
            <a:off x="966282" y="4250708"/>
            <a:ext cx="7003438" cy="271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3965804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20588"/>
            <a:ext cx="2634309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3.3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特征工程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7070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179D3F6-3CF5-4262-B27D-69E13E189D7E}"/>
              </a:ext>
            </a:extLst>
          </p:cNvPr>
          <p:cNvSpPr txBox="1"/>
          <p:nvPr/>
        </p:nvSpPr>
        <p:spPr>
          <a:xfrm>
            <a:off x="716110" y="742946"/>
            <a:ext cx="7542065" cy="115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特征构造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通过对</a:t>
            </a:r>
            <a:r>
              <a:rPr lang="zh-CN" altLang="en-US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复杂特征</a:t>
            </a:r>
            <a:r>
              <a:rPr lang="en-US" altLang="zh-CN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location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进行切片处理（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split ‘,’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），构造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个新的标称特征：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country, state, city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。并且把它们加入</a:t>
            </a:r>
            <a:r>
              <a:rPr lang="en-US" altLang="zh-CN" sz="1600" b="1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cat_features</a:t>
            </a:r>
            <a:r>
              <a:rPr lang="zh-CN" altLang="en-US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列表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中。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7808A4C-4DE5-4682-AE8B-0BEB90BD2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97" y="2005876"/>
            <a:ext cx="7115406" cy="4160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3C22CE2E-D3D4-4582-8CFD-9BCE59236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556" y="2694669"/>
            <a:ext cx="5652887" cy="19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923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20588"/>
            <a:ext cx="2634309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3.3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特征工程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7070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179D3F6-3CF5-4262-B27D-69E13E189D7E}"/>
              </a:ext>
            </a:extLst>
          </p:cNvPr>
          <p:cNvSpPr txBox="1"/>
          <p:nvPr/>
        </p:nvSpPr>
        <p:spPr>
          <a:xfrm>
            <a:off x="716110" y="742946"/>
            <a:ext cx="7542065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特征构造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通过对</a:t>
            </a:r>
            <a:r>
              <a:rPr lang="zh-CN" altLang="en-US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复杂特征</a:t>
            </a:r>
            <a:r>
              <a:rPr lang="en-US" altLang="zh-CN" sz="1600" b="1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salary_range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进行切片处理（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split ‘-’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），构造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个新的数值特征：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min_salary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max_salary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。并且把它们加入</a:t>
            </a:r>
            <a:r>
              <a:rPr lang="en-US" altLang="zh-CN" sz="1600" b="1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num_features</a:t>
            </a:r>
            <a:r>
              <a:rPr lang="zh-CN" altLang="en-US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列表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中。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17B43C8-5E97-44D3-B627-04ED9F84D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309" y="1972570"/>
            <a:ext cx="4955381" cy="295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9080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20588"/>
            <a:ext cx="2634309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3.3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特征工程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7070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179D3F6-3CF5-4262-B27D-69E13E189D7E}"/>
              </a:ext>
            </a:extLst>
          </p:cNvPr>
          <p:cNvSpPr txBox="1"/>
          <p:nvPr/>
        </p:nvSpPr>
        <p:spPr>
          <a:xfrm>
            <a:off x="716110" y="742946"/>
            <a:ext cx="7542065" cy="78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特征构造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构造新的特征</a:t>
            </a:r>
            <a:r>
              <a:rPr lang="en-US" altLang="zh-CN" sz="16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salary_specified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，并且把它加入</a:t>
            </a:r>
            <a:r>
              <a:rPr lang="en-US" altLang="zh-CN" sz="1600" b="1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bin_features</a:t>
            </a:r>
            <a:r>
              <a:rPr lang="zh-CN" altLang="en-US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列表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中。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4684BC6-1655-421B-9774-B8639961C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26" y="1586514"/>
            <a:ext cx="7542066" cy="6653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CF41C5FA-CAB1-41E1-AFCB-D7CCE1CB5612}"/>
              </a:ext>
            </a:extLst>
          </p:cNvPr>
          <p:cNvSpPr txBox="1"/>
          <p:nvPr/>
        </p:nvSpPr>
        <p:spPr>
          <a:xfrm>
            <a:off x="774478" y="2386615"/>
            <a:ext cx="7472362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ea"/>
              <a:buAutoNum type="circleNumDbPlain" startAt="4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通过统计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company_profile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requirements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的单词个数，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构造新的特征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company_profile_count_of_words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requirements_count_of_words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，并且加入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num_features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列表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中。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36D7336C-D574-49C2-AE25-52D7DF3DE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71" y="3675558"/>
            <a:ext cx="7311101" cy="71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818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20588"/>
            <a:ext cx="2634309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3.3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特征工程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7070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179D3F6-3CF5-4262-B27D-69E13E189D7E}"/>
              </a:ext>
            </a:extLst>
          </p:cNvPr>
          <p:cNvSpPr txBox="1"/>
          <p:nvPr/>
        </p:nvSpPr>
        <p:spPr>
          <a:xfrm>
            <a:off x="716109" y="742946"/>
            <a:ext cx="7421212" cy="263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特征构造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 startAt="5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对所有的标称特征（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cat_features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）进行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OneHot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编码。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 startAt="5"/>
            </a:pPr>
            <a:r>
              <a:rPr lang="zh-CN" altLang="en-US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文本特征构造</a:t>
            </a:r>
            <a:r>
              <a:rPr lang="en-US" altLang="zh-CN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——TF-IDF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类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CountVectorizer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词频统计；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类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TfidfTransformer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词权重；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类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TfidfVectorizer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: 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CountVectorizer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TfidfTransformer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集成模型。最后可以得到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TF-IDF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特征矩阵。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C9C25E7-31DB-4A0D-A7A8-87DB437D3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77" y="3338679"/>
            <a:ext cx="7912685" cy="12249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86F91AB1-E51D-4822-8EB9-182BD3AC19BD}"/>
              </a:ext>
            </a:extLst>
          </p:cNvPr>
          <p:cNvSpPr/>
          <p:nvPr/>
        </p:nvSpPr>
        <p:spPr>
          <a:xfrm>
            <a:off x="1845224" y="3655397"/>
            <a:ext cx="554028" cy="169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27487AB0-1A9B-4DA0-94C2-0D05C220EE2B}"/>
              </a:ext>
            </a:extLst>
          </p:cNvPr>
          <p:cNvSpPr/>
          <p:nvPr/>
        </p:nvSpPr>
        <p:spPr>
          <a:xfrm rot="858067">
            <a:off x="5847891" y="3789907"/>
            <a:ext cx="22477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Pipeline</a:t>
            </a:r>
            <a:endParaRPr lang="zh-CN" alt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122035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20588"/>
            <a:ext cx="2634309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补充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——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编程技巧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7070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4CDF6D6E-679B-4B42-B537-6C98957454EF}"/>
              </a:ext>
            </a:extLst>
          </p:cNvPr>
          <p:cNvSpPr txBox="1"/>
          <p:nvPr/>
        </p:nvSpPr>
        <p:spPr>
          <a:xfrm>
            <a:off x="774478" y="1115736"/>
            <a:ext cx="7248088" cy="189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Pipeline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管道机制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pipeline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是编程技巧，实现全部步骤的流式化封装。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ColumnTransformer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对输入的特征分别做不同的预处理，预处理后的所有特征还在一个特征空间里面。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D92277CE-931E-4F57-8564-38B03F10F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74" y="863573"/>
            <a:ext cx="8276779" cy="37283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208579C-9D88-428A-BC3D-09E510BCF7EF}"/>
              </a:ext>
            </a:extLst>
          </p:cNvPr>
          <p:cNvSpPr/>
          <p:nvPr/>
        </p:nvSpPr>
        <p:spPr>
          <a:xfrm>
            <a:off x="1937857" y="1199626"/>
            <a:ext cx="536895" cy="201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60A734CB-6A2E-4119-95BA-2FFC12D9FCD4}"/>
              </a:ext>
            </a:extLst>
          </p:cNvPr>
          <p:cNvSpPr/>
          <p:nvPr/>
        </p:nvSpPr>
        <p:spPr>
          <a:xfrm>
            <a:off x="1937857" y="1947217"/>
            <a:ext cx="536895" cy="201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3A92155D-5179-47AF-8C8A-88FD34F07361}"/>
              </a:ext>
            </a:extLst>
          </p:cNvPr>
          <p:cNvSpPr/>
          <p:nvPr/>
        </p:nvSpPr>
        <p:spPr>
          <a:xfrm>
            <a:off x="1999708" y="2526404"/>
            <a:ext cx="536895" cy="201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638C5B58-90E4-44BC-800D-9E16E7C62C50}"/>
              </a:ext>
            </a:extLst>
          </p:cNvPr>
          <p:cNvSpPr/>
          <p:nvPr/>
        </p:nvSpPr>
        <p:spPr>
          <a:xfrm>
            <a:off x="1731260" y="3173327"/>
            <a:ext cx="1137775" cy="201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905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F5A4ED7-9F33-4082-BF4B-939DC9BBA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664" y="1627464"/>
            <a:ext cx="2936671" cy="293667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C6C3EC50-B156-40EF-AA58-98D6D64F2034}"/>
              </a:ext>
            </a:extLst>
          </p:cNvPr>
          <p:cNvSpPr/>
          <p:nvPr/>
        </p:nvSpPr>
        <p:spPr>
          <a:xfrm>
            <a:off x="1354279" y="717511"/>
            <a:ext cx="69557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特征工程部分终于结束了</a:t>
            </a:r>
            <a:r>
              <a:rPr lang="zh-CN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！</a:t>
            </a:r>
            <a:endParaRPr lang="zh-CN" alt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9811276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20588"/>
            <a:ext cx="3050547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3.4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</a:rPr>
              <a:t>Logistic</a:t>
            </a:r>
            <a:r>
              <a:rPr lang="zh-CN" altLang="en-US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</a:rPr>
              <a:t>二分类模型</a:t>
            </a:r>
            <a:endParaRPr lang="en-US" altLang="zh-CN" sz="2000" b="1" dirty="0">
              <a:solidFill>
                <a:srgbClr val="1B4367"/>
              </a:solidFill>
              <a:latin typeface="微软雅黑"/>
              <a:ea typeface="微软雅黑"/>
              <a:cs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7070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179D3F6-3CF5-4262-B27D-69E13E189D7E}"/>
              </a:ext>
            </a:extLst>
          </p:cNvPr>
          <p:cNvSpPr txBox="1"/>
          <p:nvPr/>
        </p:nvSpPr>
        <p:spPr>
          <a:xfrm>
            <a:off x="716109" y="742946"/>
            <a:ext cx="7555435" cy="115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模型训练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b="0" i="0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Logistic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模型一种有监督学习</a:t>
            </a:r>
            <a:r>
              <a:rPr lang="en-US" altLang="zh-CN" sz="1600" b="0" i="0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(Supervised Learning)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方法。对于二分类问题来说，</a:t>
            </a:r>
            <a:r>
              <a:rPr lang="zh-CN" altLang="en-US" sz="1600" dirty="0">
                <a:solidFill>
                  <a:srgbClr val="12121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模型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输出值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用于表示样本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属于其中一类的概率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，依据概率将样本归类。</a:t>
            </a:r>
            <a:endParaRPr lang="zh-CN" altLang="en-US" sz="12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FB9D938-A069-46C3-AA9C-D60873BE3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07" y="2186556"/>
            <a:ext cx="7124700" cy="16764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72643898-C760-4534-A094-868FDC4D9821}"/>
              </a:ext>
            </a:extLst>
          </p:cNvPr>
          <p:cNvSpPr/>
          <p:nvPr/>
        </p:nvSpPr>
        <p:spPr>
          <a:xfrm>
            <a:off x="2583809" y="2457974"/>
            <a:ext cx="855677" cy="310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77011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20588"/>
            <a:ext cx="3050547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3.4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</a:rPr>
              <a:t>Logistic</a:t>
            </a:r>
            <a:r>
              <a:rPr lang="zh-CN" altLang="en-US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</a:rPr>
              <a:t>二分类模型</a:t>
            </a:r>
            <a:endParaRPr lang="en-US" altLang="zh-CN" sz="2000" b="1" dirty="0">
              <a:solidFill>
                <a:srgbClr val="1B4367"/>
              </a:solidFill>
              <a:latin typeface="微软雅黑"/>
              <a:ea typeface="微软雅黑"/>
              <a:cs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7070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179D3F6-3CF5-4262-B27D-69E13E189D7E}"/>
              </a:ext>
            </a:extLst>
          </p:cNvPr>
          <p:cNvSpPr txBox="1"/>
          <p:nvPr/>
        </p:nvSpPr>
        <p:spPr>
          <a:xfrm>
            <a:off x="716109" y="742946"/>
            <a:ext cx="6548757" cy="115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模型评估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准确率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StratifiedKFold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分层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折交叉验证， 评估模型的泛化能力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ROC</a:t>
            </a:r>
            <a:r>
              <a:rPr lang="zh-CN" altLang="en-US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曲线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：计算曲线下面积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——AUC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值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84B028BD-432C-4A7B-AEBF-9CC9966B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93" y="3487216"/>
            <a:ext cx="7410450" cy="476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9F1116F-10D1-499F-BADA-3FF27B700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93" y="1901553"/>
            <a:ext cx="7306811" cy="155547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968BE1E8-FB27-41B7-BAAB-AF74AACD0C04}"/>
              </a:ext>
            </a:extLst>
          </p:cNvPr>
          <p:cNvSpPr/>
          <p:nvPr/>
        </p:nvSpPr>
        <p:spPr>
          <a:xfrm>
            <a:off x="611293" y="2105637"/>
            <a:ext cx="3658703" cy="167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9B83FF7D-2430-497F-9AED-D7E1E19D7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93" y="4032287"/>
            <a:ext cx="5671419" cy="93530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7F5B9D58-5DCE-48F8-A18E-CCED0CD7591C}"/>
              </a:ext>
            </a:extLst>
          </p:cNvPr>
          <p:cNvSpPr/>
          <p:nvPr/>
        </p:nvSpPr>
        <p:spPr>
          <a:xfrm>
            <a:off x="1359312" y="4531456"/>
            <a:ext cx="4278090" cy="2251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783822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20588"/>
            <a:ext cx="3050547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3.4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</a:rPr>
              <a:t>Logistic</a:t>
            </a:r>
            <a:r>
              <a:rPr lang="zh-CN" altLang="en-US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</a:rPr>
              <a:t>二分类模型</a:t>
            </a:r>
            <a:endParaRPr lang="en-US" altLang="zh-CN" sz="2000" b="1" dirty="0">
              <a:solidFill>
                <a:srgbClr val="1B4367"/>
              </a:solidFill>
              <a:latin typeface="微软雅黑"/>
              <a:ea typeface="微软雅黑"/>
              <a:cs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7070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179D3F6-3CF5-4262-B27D-69E13E189D7E}"/>
              </a:ext>
            </a:extLst>
          </p:cNvPr>
          <p:cNvSpPr txBox="1"/>
          <p:nvPr/>
        </p:nvSpPr>
        <p:spPr>
          <a:xfrm>
            <a:off x="716109" y="742946"/>
            <a:ext cx="7555435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输出预测结果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A30E3B2-8D47-4010-9772-F0136A34C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730" y="721115"/>
            <a:ext cx="1751723" cy="42965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A5DBC65-5832-4ADD-A27A-1C49AA6789D0}"/>
              </a:ext>
            </a:extLst>
          </p:cNvPr>
          <p:cNvSpPr/>
          <p:nvPr/>
        </p:nvSpPr>
        <p:spPr>
          <a:xfrm>
            <a:off x="4572000" y="721115"/>
            <a:ext cx="721453" cy="4296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xmlns="" id="{EF35F405-4BCA-4CE4-B83D-052167EE4E68}"/>
              </a:ext>
            </a:extLst>
          </p:cNvPr>
          <p:cNvSpPr/>
          <p:nvPr/>
        </p:nvSpPr>
        <p:spPr>
          <a:xfrm>
            <a:off x="5510098" y="320588"/>
            <a:ext cx="1828800" cy="1493240"/>
          </a:xfrm>
          <a:prstGeom prst="wedgeEllipseCallou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该职位是虚假职位的概率</a:t>
            </a:r>
          </a:p>
        </p:txBody>
      </p:sp>
    </p:spTree>
    <p:extLst>
      <p:ext uri="{BB962C8B-B14F-4D97-AF65-F5344CB8AC3E}">
        <p14:creationId xmlns:p14="http://schemas.microsoft.com/office/powerpoint/2010/main" val="203919859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赛题介绍</a:t>
            </a: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774478" y="7070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179D3F6-3CF5-4262-B27D-69E13E189D7E}"/>
              </a:ext>
            </a:extLst>
          </p:cNvPr>
          <p:cNvSpPr txBox="1"/>
          <p:nvPr/>
        </p:nvSpPr>
        <p:spPr>
          <a:xfrm>
            <a:off x="716109" y="742946"/>
            <a:ext cx="7555435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8597921-4480-49F0-993C-12C25A60C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59" y="437645"/>
            <a:ext cx="7436132" cy="15804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411B73D5-B888-44D5-B466-4E417ED8B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59" y="2287486"/>
            <a:ext cx="8055222" cy="19603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43D98F28-B358-42BE-9EE9-54D2351DD1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65" t="4918" r="22403" b="4073"/>
          <a:stretch/>
        </p:blipFill>
        <p:spPr>
          <a:xfrm>
            <a:off x="3833768" y="1283516"/>
            <a:ext cx="1526797" cy="260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387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20588"/>
            <a:ext cx="2891156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3.5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集成学习</a:t>
            </a:r>
            <a:endParaRPr lang="zh-CN" altLang="en-US" sz="2000" b="1" dirty="0">
              <a:solidFill>
                <a:srgbClr val="1B4367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7070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179D3F6-3CF5-4262-B27D-69E13E189D7E}"/>
              </a:ext>
            </a:extLst>
          </p:cNvPr>
          <p:cNvSpPr txBox="1"/>
          <p:nvPr/>
        </p:nvSpPr>
        <p:spPr>
          <a:xfrm>
            <a:off x="716109" y="742946"/>
            <a:ext cx="7555435" cy="152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XGBoost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分类模型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集成学习</a:t>
            </a:r>
            <a:r>
              <a:rPr lang="zh-CN" altLang="en-US" sz="1600" dirty="0">
                <a:solidFill>
                  <a:srgbClr val="12121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：将多个机器学习模型（弱学习器）组合起来，得到一个更强的模型（强学习器）。其中最常用的是</a:t>
            </a:r>
            <a:r>
              <a:rPr lang="en-US" altLang="zh-CN" sz="1600" dirty="0">
                <a:solidFill>
                  <a:srgbClr val="12121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bagging</a:t>
            </a:r>
            <a:r>
              <a:rPr lang="zh-CN" altLang="en-US" sz="1600" dirty="0">
                <a:solidFill>
                  <a:srgbClr val="12121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dirty="0">
                <a:solidFill>
                  <a:srgbClr val="12121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boosting</a:t>
            </a:r>
            <a:r>
              <a:rPr lang="zh-CN" altLang="en-US" sz="1600" dirty="0">
                <a:solidFill>
                  <a:srgbClr val="12121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1600" dirty="0">
                <a:solidFill>
                  <a:srgbClr val="12121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XGBoost</a:t>
            </a:r>
            <a:r>
              <a:rPr lang="zh-CN" altLang="en-US" sz="1600" dirty="0">
                <a:solidFill>
                  <a:srgbClr val="12121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是对</a:t>
            </a:r>
            <a:r>
              <a:rPr lang="en-US" altLang="zh-CN" sz="1600" dirty="0">
                <a:solidFill>
                  <a:srgbClr val="12121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GBDT</a:t>
            </a:r>
            <a:r>
              <a:rPr lang="zh-CN" altLang="en-US" sz="1600" dirty="0">
                <a:solidFill>
                  <a:srgbClr val="12121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算法的改进。</a:t>
            </a:r>
            <a:endParaRPr lang="en-US" altLang="zh-CN" sz="1600" dirty="0">
              <a:solidFill>
                <a:srgbClr val="121212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C66DA447-CD42-402A-ADE8-AFA776E26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09" y="2112051"/>
            <a:ext cx="8305101" cy="135674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7983778-60BA-4B48-8A80-C025A916CDA3}"/>
              </a:ext>
            </a:extLst>
          </p:cNvPr>
          <p:cNvSpPr/>
          <p:nvPr/>
        </p:nvSpPr>
        <p:spPr>
          <a:xfrm>
            <a:off x="3498209" y="2239861"/>
            <a:ext cx="5523001" cy="192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4CE5F1B7-5719-49F0-8BBC-51A0B93BA2A6}"/>
              </a:ext>
            </a:extLst>
          </p:cNvPr>
          <p:cNvSpPr txBox="1"/>
          <p:nvPr/>
        </p:nvSpPr>
        <p:spPr>
          <a:xfrm>
            <a:off x="716108" y="3466521"/>
            <a:ext cx="7555435" cy="115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StratifiedKFold</a:t>
            </a:r>
            <a:r>
              <a:rPr lang="en-US" altLang="zh-CN" sz="1600" dirty="0">
                <a:solidFill>
                  <a:srgbClr val="12121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准确率：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0.9914885477324674 [0.99283368 0.99253509 0.99044205 0.99014337]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StratifiedKFold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mean of </a:t>
            </a:r>
            <a:r>
              <a:rPr lang="zh-CN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AUC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0.9997 </a:t>
            </a:r>
          </a:p>
        </p:txBody>
      </p:sp>
    </p:spTree>
    <p:extLst>
      <p:ext uri="{BB962C8B-B14F-4D97-AF65-F5344CB8AC3E}">
        <p14:creationId xmlns:p14="http://schemas.microsoft.com/office/powerpoint/2010/main" val="2717517065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20588"/>
            <a:ext cx="2891156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3.5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集成学习</a:t>
            </a:r>
            <a:endParaRPr lang="zh-CN" altLang="en-US" sz="2000" b="1" dirty="0">
              <a:solidFill>
                <a:srgbClr val="1B4367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7070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179D3F6-3CF5-4262-B27D-69E13E189D7E}"/>
              </a:ext>
            </a:extLst>
          </p:cNvPr>
          <p:cNvSpPr txBox="1"/>
          <p:nvPr/>
        </p:nvSpPr>
        <p:spPr>
          <a:xfrm>
            <a:off x="774478" y="744897"/>
            <a:ext cx="7555435" cy="784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LightGBM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分类模型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12121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优点：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快速高效、低内存占用、高准确度、支持并行和大规模数据处理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4CE5F1B7-5719-49F0-8BBC-51A0B93BA2A6}"/>
              </a:ext>
            </a:extLst>
          </p:cNvPr>
          <p:cNvSpPr txBox="1"/>
          <p:nvPr/>
        </p:nvSpPr>
        <p:spPr>
          <a:xfrm>
            <a:off x="640607" y="3396920"/>
            <a:ext cx="7555435" cy="115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StratifiedKFold</a:t>
            </a:r>
            <a:r>
              <a:rPr lang="en-US" altLang="zh-CN" sz="1600" dirty="0">
                <a:solidFill>
                  <a:srgbClr val="12121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准确率：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0.996864111436107 [0.99761123 0.99820842 0.99671446 0.99492234]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StratifiedKFold 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the mean of </a:t>
            </a:r>
            <a:r>
              <a:rPr lang="zh-CN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AUC 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=1.000</a:t>
            </a:r>
            <a:r>
              <a:rPr lang="zh-CN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0E40C30-8D18-4491-BAE6-3FD7FF4D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78" y="1565469"/>
            <a:ext cx="6687904" cy="18040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06BD744-DB32-42C2-B313-5FDBD62BE640}"/>
              </a:ext>
            </a:extLst>
          </p:cNvPr>
          <p:cNvSpPr/>
          <p:nvPr/>
        </p:nvSpPr>
        <p:spPr>
          <a:xfrm>
            <a:off x="4974672" y="1845578"/>
            <a:ext cx="2290194" cy="209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06548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历史提交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54ACA0B-5E0A-492D-AC92-47549C8C1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430"/>
          <a:stretch/>
        </p:blipFill>
        <p:spPr>
          <a:xfrm>
            <a:off x="1920618" y="316509"/>
            <a:ext cx="5696586" cy="15780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0410F08-321C-4258-A322-88B72D849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618" y="2015405"/>
            <a:ext cx="7055602" cy="11126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20735C16-250B-43C9-8440-3A5ECE5A9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230" y="3248946"/>
            <a:ext cx="6996878" cy="118011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898705A-F491-4428-933F-553AF581D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899" y="737776"/>
            <a:ext cx="7629778" cy="37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185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总结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V="1">
            <a:off x="2422182" y="1526763"/>
            <a:ext cx="2254385" cy="939044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2412492" y="2256976"/>
            <a:ext cx="2264075" cy="20775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2480547" y="2554409"/>
            <a:ext cx="2270601" cy="432782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2480547" y="2554409"/>
            <a:ext cx="2196020" cy="1162996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542858" y="1319013"/>
            <a:ext cx="422319" cy="446276"/>
            <a:chOff x="6368440" y="1774897"/>
            <a:chExt cx="563092" cy="595035"/>
          </a:xfrm>
          <a:solidFill>
            <a:srgbClr val="1B4367"/>
          </a:solidFill>
        </p:grpSpPr>
        <p:sp>
          <p:nvSpPr>
            <p:cNvPr id="33" name="椭圆 32"/>
            <p:cNvSpPr/>
            <p:nvPr/>
          </p:nvSpPr>
          <p:spPr>
            <a:xfrm>
              <a:off x="6368440" y="1774898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378447" y="1774897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987291" y="1144692"/>
            <a:ext cx="3110369" cy="677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数据预处理和特征工程部分的工作非常重要！</a:t>
            </a:r>
            <a:endParaRPr lang="en-US" altLang="zh-CN" sz="1400" b="1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42858" y="2049228"/>
            <a:ext cx="422319" cy="446276"/>
            <a:chOff x="6368440" y="2745273"/>
            <a:chExt cx="563092" cy="595035"/>
          </a:xfrm>
          <a:solidFill>
            <a:srgbClr val="1B4367"/>
          </a:solidFill>
        </p:grpSpPr>
        <p:sp>
          <p:nvSpPr>
            <p:cNvPr id="34" name="椭圆 33"/>
            <p:cNvSpPr/>
            <p:nvPr/>
          </p:nvSpPr>
          <p:spPr>
            <a:xfrm>
              <a:off x="6368440" y="2745274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4"/>
            <p:cNvSpPr txBox="1"/>
            <p:nvPr/>
          </p:nvSpPr>
          <p:spPr>
            <a:xfrm>
              <a:off x="6378447" y="2745273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文本框 60"/>
          <p:cNvSpPr txBox="1"/>
          <p:nvPr/>
        </p:nvSpPr>
        <p:spPr>
          <a:xfrm>
            <a:off x="4987291" y="2034297"/>
            <a:ext cx="3110369" cy="354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奥卡姆剃刀原则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542858" y="2779442"/>
            <a:ext cx="422319" cy="446276"/>
            <a:chOff x="6280888" y="3790231"/>
            <a:chExt cx="563092" cy="595035"/>
          </a:xfrm>
          <a:solidFill>
            <a:srgbClr val="1B4367"/>
          </a:solidFill>
        </p:grpSpPr>
        <p:sp>
          <p:nvSpPr>
            <p:cNvPr id="39" name="椭圆 38"/>
            <p:cNvSpPr/>
            <p:nvPr/>
          </p:nvSpPr>
          <p:spPr>
            <a:xfrm>
              <a:off x="6280888" y="3790232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4"/>
            <p:cNvSpPr txBox="1"/>
            <p:nvPr/>
          </p:nvSpPr>
          <p:spPr>
            <a:xfrm>
              <a:off x="6290895" y="3790231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542858" y="3509655"/>
            <a:ext cx="422319" cy="446276"/>
            <a:chOff x="6280888" y="4763849"/>
            <a:chExt cx="563092" cy="595035"/>
          </a:xfrm>
          <a:solidFill>
            <a:srgbClr val="1B4367"/>
          </a:solidFill>
        </p:grpSpPr>
        <p:sp>
          <p:nvSpPr>
            <p:cNvPr id="42" name="椭圆 41"/>
            <p:cNvSpPr/>
            <p:nvPr/>
          </p:nvSpPr>
          <p:spPr>
            <a:xfrm>
              <a:off x="6280888" y="4763850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34"/>
            <p:cNvSpPr txBox="1"/>
            <p:nvPr/>
          </p:nvSpPr>
          <p:spPr>
            <a:xfrm>
              <a:off x="6290895" y="4763849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542505" y="1815422"/>
            <a:ext cx="1477981" cy="1477975"/>
            <a:chOff x="2056673" y="2524327"/>
            <a:chExt cx="1970641" cy="1970633"/>
          </a:xfrm>
          <a:solidFill>
            <a:srgbClr val="1B4367"/>
          </a:solidFill>
        </p:grpSpPr>
        <p:sp>
          <p:nvSpPr>
            <p:cNvPr id="47" name="椭圆 46"/>
            <p:cNvSpPr/>
            <p:nvPr/>
          </p:nvSpPr>
          <p:spPr>
            <a:xfrm>
              <a:off x="2056673" y="2524327"/>
              <a:ext cx="1970641" cy="1970633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7" name="文本框 15"/>
            <p:cNvSpPr txBox="1"/>
            <p:nvPr/>
          </p:nvSpPr>
          <p:spPr>
            <a:xfrm>
              <a:off x="2056673" y="3009666"/>
              <a:ext cx="1970641" cy="10669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chemeClr val="bg1"/>
                  </a:solidFill>
                  <a:cs typeface="+mn-ea"/>
                  <a:sym typeface="+mn-lt"/>
                </a:rPr>
                <a:t>经验、不足与改进</a:t>
              </a:r>
            </a:p>
          </p:txBody>
        </p:sp>
      </p:grpSp>
      <p:sp>
        <p:nvSpPr>
          <p:cNvPr id="116" name="文本框 15"/>
          <p:cNvSpPr txBox="1"/>
          <p:nvPr/>
        </p:nvSpPr>
        <p:spPr>
          <a:xfrm>
            <a:off x="709386" y="309785"/>
            <a:ext cx="226171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总结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FDECC855-58C4-4C60-8594-AA013971E044}"/>
              </a:ext>
            </a:extLst>
          </p:cNvPr>
          <p:cNvSpPr txBox="1"/>
          <p:nvPr/>
        </p:nvSpPr>
        <p:spPr>
          <a:xfrm>
            <a:off x="4987291" y="2744196"/>
            <a:ext cx="3110369" cy="354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不足：参数调优工作</a:t>
            </a:r>
            <a:endParaRPr lang="en-US" altLang="zh-CN" sz="1400" b="1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7B04D175-EF06-4045-B9FD-9029E68FD192}"/>
              </a:ext>
            </a:extLst>
          </p:cNvPr>
          <p:cNvSpPr txBox="1"/>
          <p:nvPr/>
        </p:nvSpPr>
        <p:spPr>
          <a:xfrm>
            <a:off x="4987291" y="3394046"/>
            <a:ext cx="3110369" cy="677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改进：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TfidfVectorizer</a:t>
            </a:r>
            <a:r>
              <a:rPr lang="en-US" altLang="zh-CN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---</a:t>
            </a:r>
            <a:r>
              <a:rPr lang="en-US" altLang="zh-CN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Wingdings" panose="05000000000000000000" pitchFamily="2" charset="2"/>
              </a:rPr>
              <a:t>BERT</a:t>
            </a:r>
            <a:r>
              <a:rPr lang="zh-CN" altLang="en-US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Wingdings" panose="05000000000000000000" pitchFamily="2" charset="2"/>
              </a:rPr>
              <a:t>；</a:t>
            </a:r>
            <a:endParaRPr lang="en-US" altLang="zh-CN" sz="1400" b="1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Wingdings" panose="05000000000000000000" pitchFamily="2" charset="2"/>
              </a:rPr>
              <a:t>XGBoost</a:t>
            </a:r>
            <a:r>
              <a:rPr lang="zh-CN" altLang="en-US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Wingdings" panose="05000000000000000000" pitchFamily="2" charset="2"/>
              </a:rPr>
              <a:t>、</a:t>
            </a:r>
            <a:r>
              <a:rPr lang="en-US" altLang="zh-CN" sz="14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Wingdings" panose="05000000000000000000" pitchFamily="2" charset="2"/>
              </a:rPr>
              <a:t>LightGBM</a:t>
            </a:r>
            <a:r>
              <a:rPr lang="zh-CN" altLang="en-US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Wingdings" panose="05000000000000000000" pitchFamily="2" charset="2"/>
              </a:rPr>
              <a:t>调参工作</a:t>
            </a:r>
            <a:endParaRPr lang="en-US" altLang="zh-CN" sz="1400" b="1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3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3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3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35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85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35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35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38" grpId="0"/>
      <p:bldP spid="116" grpId="0"/>
      <p:bldP spid="28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solidFill>
                  <a:srgbClr val="1B4367"/>
                </a:solidFill>
                <a:cs typeface="+mn-ea"/>
                <a:sym typeface="+mn-lt"/>
              </a:rPr>
              <a:t>THANKS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44846" y="2812193"/>
            <a:ext cx="4531020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zh-CN" altLang="en-US" sz="3000" dirty="0">
                <a:solidFill>
                  <a:srgbClr val="1B4367"/>
                </a:solidFill>
                <a:cs typeface="+mn-ea"/>
                <a:sym typeface="+mn-lt"/>
              </a:rPr>
              <a:t>请老师和同学们批评指正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316363CD-DAC4-4425-91AE-32BD855CD165}"/>
              </a:ext>
            </a:extLst>
          </p:cNvPr>
          <p:cNvSpPr/>
          <p:nvPr/>
        </p:nvSpPr>
        <p:spPr>
          <a:xfrm>
            <a:off x="4109559" y="2379865"/>
            <a:ext cx="1574959" cy="402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xmlns="" id="{7944D9AA-936A-4CE2-9F1E-F2264D95B4F7}"/>
              </a:ext>
            </a:extLst>
          </p:cNvPr>
          <p:cNvSpPr/>
          <p:nvPr/>
        </p:nvSpPr>
        <p:spPr>
          <a:xfrm>
            <a:off x="4115660" y="1620520"/>
            <a:ext cx="1574959" cy="402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xmlns="" id="{C6F7F65B-F496-4FE6-9663-65E872A34968}"/>
              </a:ext>
            </a:extLst>
          </p:cNvPr>
          <p:cNvSpPr/>
          <p:nvPr/>
        </p:nvSpPr>
        <p:spPr>
          <a:xfrm>
            <a:off x="4109558" y="905625"/>
            <a:ext cx="1574959" cy="402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赛题介绍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7817C982-52FB-4F6F-A643-EAC9BB67A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53" y="1476597"/>
            <a:ext cx="3190582" cy="22088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D7E286AD-8EAC-4811-BE31-FC052D95B6FD}"/>
              </a:ext>
            </a:extLst>
          </p:cNvPr>
          <p:cNvSpPr txBox="1"/>
          <p:nvPr/>
        </p:nvSpPr>
        <p:spPr>
          <a:xfrm>
            <a:off x="4166620" y="846902"/>
            <a:ext cx="4384527" cy="401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Ⅰ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赛题来源</a:t>
            </a:r>
            <a:endParaRPr lang="en-US" altLang="zh-C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DataFountain</a:t>
            </a:r>
            <a:endParaRPr lang="en-US" altLang="zh-C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Ⅱ.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赛题名称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b="0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虚假</a:t>
            </a:r>
            <a:r>
              <a:rPr lang="zh-CN" alt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职位</a:t>
            </a:r>
            <a:r>
              <a:rPr lang="zh-CN" altLang="en-US" sz="1600" b="0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招聘预测</a:t>
            </a:r>
            <a:endParaRPr lang="en-US" altLang="zh-CN" sz="1600" b="0" i="0" dirty="0"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Ⅲ.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赛题任务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招聘市场会受到国内经济的影响，大量的招聘信息中会存在一些虚假描述。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训练一个二分类模型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，该分类模型可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学习欺诈的职位描述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预测职位描述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</a:t>
            </a:r>
            <a:r>
              <a:rPr lang="zh-CN" altLang="en-US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虚假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还是</a:t>
            </a:r>
            <a:r>
              <a:rPr lang="zh-CN" altLang="en-US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真实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b="1" i="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排名介绍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A5C7538-4D8E-48CE-881B-44032CAB6E38}"/>
              </a:ext>
            </a:extLst>
          </p:cNvPr>
          <p:cNvSpPr txBox="1"/>
          <p:nvPr/>
        </p:nvSpPr>
        <p:spPr>
          <a:xfrm>
            <a:off x="716110" y="731090"/>
            <a:ext cx="6333688" cy="5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目前排名：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en-US" altLang="zh-CN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名</a:t>
            </a:r>
            <a:endParaRPr lang="zh-CN" altLang="en-US" sz="16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A10047A-5915-45DE-88D7-4C096E3C8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20" y="1349573"/>
            <a:ext cx="6736360" cy="330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4409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数据集介绍</a:t>
            </a:r>
            <a:endParaRPr lang="en-US" altLang="zh-CN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2.1 </a:t>
            </a:r>
            <a:r>
              <a:rPr lang="zh-CN" altLang="en-US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数据集简介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CD37536-588F-4FBF-B738-011B1ED138DA}"/>
              </a:ext>
            </a:extLst>
          </p:cNvPr>
          <p:cNvSpPr txBox="1"/>
          <p:nvPr/>
        </p:nvSpPr>
        <p:spPr>
          <a:xfrm>
            <a:off x="600075" y="857247"/>
            <a:ext cx="7586663" cy="115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fake_job_postings_train.csv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：训练数据，规模为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9974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18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fake_job_postings_test.csv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：测试数据，规模为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7865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submit_example.csv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：提交样例，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7882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74E70D8-84E3-4312-9818-C2DE1DEA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2390778"/>
            <a:ext cx="73628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377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20588"/>
            <a:ext cx="2634309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2.2 </a:t>
            </a:r>
            <a:r>
              <a:rPr lang="zh-CN" altLang="en-US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数据集特征介绍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7070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xmlns="" id="{477A11A5-4535-4FB1-A1BF-0B509FABE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453283"/>
              </p:ext>
            </p:extLst>
          </p:nvPr>
        </p:nvGraphicFramePr>
        <p:xfrm>
          <a:off x="1254737" y="935992"/>
          <a:ext cx="6682254" cy="388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418">
                  <a:extLst>
                    <a:ext uri="{9D8B030D-6E8A-4147-A177-3AD203B41FA5}">
                      <a16:colId xmlns:a16="http://schemas.microsoft.com/office/drawing/2014/main" xmlns="" val="15661925"/>
                    </a:ext>
                  </a:extLst>
                </a:gridCol>
                <a:gridCol w="2227418">
                  <a:extLst>
                    <a:ext uri="{9D8B030D-6E8A-4147-A177-3AD203B41FA5}">
                      <a16:colId xmlns:a16="http://schemas.microsoft.com/office/drawing/2014/main" xmlns="" val="795062012"/>
                    </a:ext>
                  </a:extLst>
                </a:gridCol>
                <a:gridCol w="2227418">
                  <a:extLst>
                    <a:ext uri="{9D8B030D-6E8A-4147-A177-3AD203B41FA5}">
                      <a16:colId xmlns:a16="http://schemas.microsoft.com/office/drawing/2014/main" xmlns="" val="484817404"/>
                    </a:ext>
                  </a:extLst>
                </a:gridCol>
              </a:tblGrid>
              <a:tr h="3621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特征名称</a:t>
                      </a:r>
                    </a:p>
                  </a:txBody>
                  <a:tcPr>
                    <a:solidFill>
                      <a:srgbClr val="1B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数据类型</a:t>
                      </a:r>
                    </a:p>
                  </a:txBody>
                  <a:tcPr>
                    <a:solidFill>
                      <a:srgbClr val="1B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说明</a:t>
                      </a:r>
                    </a:p>
                  </a:txBody>
                  <a:tcPr>
                    <a:solidFill>
                      <a:srgbClr val="1B43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95815508"/>
                  </a:ext>
                </a:extLst>
              </a:tr>
              <a:tr h="4405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job_id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object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样本编号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6399154"/>
                  </a:ext>
                </a:extLst>
              </a:tr>
              <a:tr h="4405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title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object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具体职位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86369790"/>
                  </a:ext>
                </a:extLst>
              </a:tr>
              <a:tr h="4405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location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object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工作地点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88807532"/>
                  </a:ext>
                </a:extLst>
              </a:tr>
              <a:tr h="4405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department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object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工作领域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65234233"/>
                  </a:ext>
                </a:extLst>
              </a:tr>
              <a:tr h="4405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salary_range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object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薪资范围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5471575"/>
                  </a:ext>
                </a:extLst>
              </a:tr>
              <a:tr h="4405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kern="1200" dirty="0" err="1">
                          <a:solidFill>
                            <a:srgbClr val="FF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company_profile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object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公司简介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98913476"/>
                  </a:ext>
                </a:extLst>
              </a:tr>
              <a:tr h="4405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kern="1200" dirty="0">
                          <a:solidFill>
                            <a:srgbClr val="FF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description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object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招聘描述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500900"/>
                  </a:ext>
                </a:extLst>
              </a:tr>
              <a:tr h="4405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kern="1200" dirty="0">
                          <a:solidFill>
                            <a:srgbClr val="FF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requirements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object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岗位要求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78916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57986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20588"/>
            <a:ext cx="2634309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2.2 </a:t>
            </a:r>
            <a:r>
              <a:rPr lang="zh-CN" altLang="en-US" sz="20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数据集特征介绍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7070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xmlns="" id="{477A11A5-4535-4FB1-A1BF-0B509FABE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480914"/>
              </p:ext>
            </p:extLst>
          </p:nvPr>
        </p:nvGraphicFramePr>
        <p:xfrm>
          <a:off x="1133856" y="743672"/>
          <a:ext cx="7068312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6104">
                  <a:extLst>
                    <a:ext uri="{9D8B030D-6E8A-4147-A177-3AD203B41FA5}">
                      <a16:colId xmlns:a16="http://schemas.microsoft.com/office/drawing/2014/main" xmlns="" val="15661925"/>
                    </a:ext>
                  </a:extLst>
                </a:gridCol>
                <a:gridCol w="2356104">
                  <a:extLst>
                    <a:ext uri="{9D8B030D-6E8A-4147-A177-3AD203B41FA5}">
                      <a16:colId xmlns:a16="http://schemas.microsoft.com/office/drawing/2014/main" xmlns="" val="85136917"/>
                    </a:ext>
                  </a:extLst>
                </a:gridCol>
                <a:gridCol w="2356104">
                  <a:extLst>
                    <a:ext uri="{9D8B030D-6E8A-4147-A177-3AD203B41FA5}">
                      <a16:colId xmlns:a16="http://schemas.microsoft.com/office/drawing/2014/main" xmlns="" val="484817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特征名称</a:t>
                      </a:r>
                    </a:p>
                  </a:txBody>
                  <a:tcPr>
                    <a:solidFill>
                      <a:srgbClr val="1B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数据类型</a:t>
                      </a:r>
                    </a:p>
                  </a:txBody>
                  <a:tcPr>
                    <a:solidFill>
                      <a:srgbClr val="1B43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说明</a:t>
                      </a:r>
                    </a:p>
                  </a:txBody>
                  <a:tcPr>
                    <a:solidFill>
                      <a:srgbClr val="1B43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9581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kern="1200" dirty="0">
                          <a:solidFill>
                            <a:srgbClr val="FF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benefits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object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工作福利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6399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telecommuting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int64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是否接受远程办公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86369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has_company_logo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int64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公司是否有标志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8880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has_questions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int64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是否存在疑问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65234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employment_type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object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工作性质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5471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required_experience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object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要求的工作经验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9891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required_education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object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要求的学历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500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industry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object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行业类别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78916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function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object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职能</a:t>
                      </a:r>
                      <a:endParaRPr lang="zh-CN" altLang="en-US" sz="1600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06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kern="1200" dirty="0">
                          <a:solidFill>
                            <a:srgbClr val="FF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fraudulent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int64 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标签：</a:t>
                      </a:r>
                      <a:r>
                        <a:rPr lang="en-US" altLang="zh-CN" sz="1600" b="1" i="0" kern="1200" dirty="0">
                          <a:solidFill>
                            <a:srgbClr val="FF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CN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lang="en-US" altLang="zh-CN" sz="1600" b="1" i="0" kern="1200" dirty="0">
                          <a:solidFill>
                            <a:srgbClr val="FF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41346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90566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2077</TotalTime>
  <Words>1328</Words>
  <Application>Microsoft Office PowerPoint</Application>
  <PresentationFormat>全屏显示(16:9)</PresentationFormat>
  <Paragraphs>257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Helvetica Neue</vt:lpstr>
      <vt:lpstr>华文中宋</vt:lpstr>
      <vt:lpstr>宋体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/>
  <dc:description>http://www.ypppt.com/</dc:description>
  <cp:lastModifiedBy>A</cp:lastModifiedBy>
  <cp:revision>156</cp:revision>
  <dcterms:created xsi:type="dcterms:W3CDTF">2016-05-20T12:59:00Z</dcterms:created>
  <dcterms:modified xsi:type="dcterms:W3CDTF">2021-02-20T00:59:07Z</dcterms:modified>
  <cp:category/>
  <cp:contentStatus>ytfcells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2052-10.1.0.5745</vt:lpwstr>
  </property>
</Properties>
</file>